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  <p:sldId id="260" r:id="rId3"/>
    <p:sldId id="259" r:id="rId4"/>
    <p:sldId id="261" r:id="rId5"/>
    <p:sldId id="289" r:id="rId6"/>
    <p:sldId id="262" r:id="rId7"/>
    <p:sldId id="263" r:id="rId8"/>
    <p:sldId id="283" r:id="rId9"/>
    <p:sldId id="284" r:id="rId10"/>
    <p:sldId id="285" r:id="rId11"/>
    <p:sldId id="286" r:id="rId12"/>
    <p:sldId id="287" r:id="rId13"/>
    <p:sldId id="271" r:id="rId14"/>
    <p:sldId id="257" r:id="rId15"/>
    <p:sldId id="264" r:id="rId16"/>
    <p:sldId id="258" r:id="rId17"/>
    <p:sldId id="272" r:id="rId18"/>
    <p:sldId id="266" r:id="rId19"/>
    <p:sldId id="273" r:id="rId20"/>
    <p:sldId id="267" r:id="rId21"/>
    <p:sldId id="268" r:id="rId22"/>
    <p:sldId id="269" r:id="rId23"/>
    <p:sldId id="270" r:id="rId24"/>
    <p:sldId id="274" r:id="rId25"/>
    <p:sldId id="275" r:id="rId26"/>
    <p:sldId id="290" r:id="rId27"/>
    <p:sldId id="291" r:id="rId28"/>
    <p:sldId id="276" r:id="rId29"/>
    <p:sldId id="279" r:id="rId30"/>
    <p:sldId id="280" r:id="rId31"/>
    <p:sldId id="281" r:id="rId32"/>
    <p:sldId id="277" r:id="rId33"/>
    <p:sldId id="278" r:id="rId34"/>
    <p:sldId id="282" r:id="rId35"/>
    <p:sldId id="288" r:id="rId36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47"/>
    <p:restoredTop sz="94710"/>
  </p:normalViewPr>
  <p:slideViewPr>
    <p:cSldViewPr snapToGrid="0" snapToObjects="1">
      <p:cViewPr varScale="1">
        <p:scale>
          <a:sx n="63" d="100"/>
          <a:sy n="63" d="100"/>
        </p:scale>
        <p:origin x="77" y="859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/Relationships>
</file>

<file path=ppt/media/image1.tiff>
</file>

<file path=ppt/media/image10.tiff>
</file>

<file path=ppt/media/image11.png>
</file>

<file path=ppt/media/image12.png>
</file>

<file path=ppt/media/image13.tiff>
</file>

<file path=ppt/media/image14.tiff>
</file>

<file path=ppt/media/image15.png>
</file>

<file path=ppt/media/image16.tiff>
</file>

<file path=ppt/media/image17.tiff>
</file>

<file path=ppt/media/image18.tiff>
</file>

<file path=ppt/media/image19.tiff>
</file>

<file path=ppt/media/image2.tiff>
</file>

<file path=ppt/media/image20.tiff>
</file>

<file path=ppt/media/image21.tiff>
</file>

<file path=ppt/media/image22.tiff>
</file>

<file path=ppt/media/image23.tiff>
</file>

<file path=ppt/media/image24.png>
</file>

<file path=ppt/media/image25.tiff>
</file>

<file path=ppt/media/image26.tiff>
</file>

<file path=ppt/media/image3.tiff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04677C-BC8D-4944-9B35-269E8C972992}" type="datetimeFigureOut">
              <a:rPr lang="en-GB" smtClean="0"/>
              <a:t>22/01/2017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81B503-C398-4B49-9CD9-4B35421CA9AB}" type="slidenum">
              <a:rPr lang="en-GB" smtClean="0"/>
              <a:t>‹N°›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294720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04677C-BC8D-4944-9B35-269E8C972992}" type="datetimeFigureOut">
              <a:rPr lang="en-GB" smtClean="0"/>
              <a:t>22/01/2017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81B503-C398-4B49-9CD9-4B35421CA9AB}" type="slidenum">
              <a:rPr lang="en-GB" smtClean="0"/>
              <a:t>‹N°›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013251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04677C-BC8D-4944-9B35-269E8C972992}" type="datetimeFigureOut">
              <a:rPr lang="en-GB" smtClean="0"/>
              <a:t>22/01/2017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81B503-C398-4B49-9CD9-4B35421CA9AB}" type="slidenum">
              <a:rPr lang="en-GB" smtClean="0"/>
              <a:t>‹N°›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067990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04677C-BC8D-4944-9B35-269E8C972992}" type="datetimeFigureOut">
              <a:rPr lang="en-GB" smtClean="0"/>
              <a:t>22/01/2017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81B503-C398-4B49-9CD9-4B35421CA9AB}" type="slidenum">
              <a:rPr lang="en-GB" smtClean="0"/>
              <a:t>‹N°›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49725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04677C-BC8D-4944-9B35-269E8C972992}" type="datetimeFigureOut">
              <a:rPr lang="en-GB" smtClean="0"/>
              <a:t>22/01/2017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81B503-C398-4B49-9CD9-4B35421CA9AB}" type="slidenum">
              <a:rPr lang="en-GB" smtClean="0"/>
              <a:t>‹N°›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3797860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04677C-BC8D-4944-9B35-269E8C972992}" type="datetimeFigureOut">
              <a:rPr lang="en-GB" smtClean="0"/>
              <a:t>22/01/2017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81B503-C398-4B49-9CD9-4B35421CA9AB}" type="slidenum">
              <a:rPr lang="en-GB" smtClean="0"/>
              <a:t>‹N°›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135097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04677C-BC8D-4944-9B35-269E8C972992}" type="datetimeFigureOut">
              <a:rPr lang="en-GB" smtClean="0"/>
              <a:t>22/01/2017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81B503-C398-4B49-9CD9-4B35421CA9AB}" type="slidenum">
              <a:rPr lang="en-GB" smtClean="0"/>
              <a:t>‹N°›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974060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04677C-BC8D-4944-9B35-269E8C972992}" type="datetimeFigureOut">
              <a:rPr lang="en-GB" smtClean="0"/>
              <a:t>22/01/2017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81B503-C398-4B49-9CD9-4B35421CA9AB}" type="slidenum">
              <a:rPr lang="en-GB" smtClean="0"/>
              <a:t>‹N°›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68565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04677C-BC8D-4944-9B35-269E8C972992}" type="datetimeFigureOut">
              <a:rPr lang="en-GB" smtClean="0"/>
              <a:t>22/01/2017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81B503-C398-4B49-9CD9-4B35421CA9AB}" type="slidenum">
              <a:rPr lang="en-GB" smtClean="0"/>
              <a:t>‹N°›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5964478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04677C-BC8D-4944-9B35-269E8C972992}" type="datetimeFigureOut">
              <a:rPr lang="en-GB" smtClean="0"/>
              <a:t>22/01/2017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81B503-C398-4B49-9CD9-4B35421CA9AB}" type="slidenum">
              <a:rPr lang="en-GB" smtClean="0"/>
              <a:t>‹N°›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595360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04677C-BC8D-4944-9B35-269E8C972992}" type="datetimeFigureOut">
              <a:rPr lang="en-GB" smtClean="0"/>
              <a:t>22/01/2017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81B503-C398-4B49-9CD9-4B35421CA9AB}" type="slidenum">
              <a:rPr lang="en-GB" smtClean="0"/>
              <a:t>‹N°›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14181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704677C-BC8D-4944-9B35-269E8C972992}" type="datetimeFigureOut">
              <a:rPr lang="en-GB" smtClean="0"/>
              <a:t>22/01/2017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C81B503-C398-4B49-9CD9-4B35421CA9AB}" type="slidenum">
              <a:rPr lang="en-GB" smtClean="0"/>
              <a:t>‹N°›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414544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mailto:gbw@ecs.soton.ac.uk" TargetMode="External"/><Relationship Id="rId2" Type="http://schemas.openxmlformats.org/officeDocument/2006/relationships/hyperlink" Target="mailto:ejz@soton.ac.uk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mailto:ofb@ecs.soton.ac.uk" TargetMode="Externa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hyperlink" Target="https://secure.ecs.soton.ac.uk/module/comp6230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hyperlink" Target="mailto:comp6230@all.soton.ac.uk" TargetMode="External"/><Relationship Id="rId2" Type="http://schemas.openxmlformats.org/officeDocument/2006/relationships/hyperlink" Target="https://www.facebook.com/groups/comp6230/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mailto:ejz@ecs.soton.ac.uk" TargetMode="External"/><Relationship Id="rId5" Type="http://schemas.openxmlformats.org/officeDocument/2006/relationships/hyperlink" Target="mailto:gbw@ecs.soton.ac.uk" TargetMode="External"/><Relationship Id="rId4" Type="http://schemas.openxmlformats.org/officeDocument/2006/relationships/hyperlink" Target="mailto:ofb@ecs.soton.ac.uk" TargetMode="Externa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tiff"/><Relationship Id="rId1" Type="http://schemas.openxmlformats.org/officeDocument/2006/relationships/slideLayout" Target="../slideLayouts/slideLayout4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tiff"/><Relationship Id="rId1" Type="http://schemas.openxmlformats.org/officeDocument/2006/relationships/slideLayout" Target="../slideLayouts/slideLayout4.xml"/></Relationships>
</file>

<file path=ppt/slides/_rels/slide3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tiff"/><Relationship Id="rId13" Type="http://schemas.openxmlformats.org/officeDocument/2006/relationships/image" Target="../media/image25.tiff"/><Relationship Id="rId3" Type="http://schemas.openxmlformats.org/officeDocument/2006/relationships/image" Target="../media/image15.png"/><Relationship Id="rId7" Type="http://schemas.openxmlformats.org/officeDocument/2006/relationships/image" Target="../media/image19.tiff"/><Relationship Id="rId12" Type="http://schemas.openxmlformats.org/officeDocument/2006/relationships/image" Target="../media/image24.png"/><Relationship Id="rId2" Type="http://schemas.openxmlformats.org/officeDocument/2006/relationships/image" Target="../media/image14.tiff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8.tiff"/><Relationship Id="rId11" Type="http://schemas.openxmlformats.org/officeDocument/2006/relationships/image" Target="../media/image23.tiff"/><Relationship Id="rId5" Type="http://schemas.openxmlformats.org/officeDocument/2006/relationships/image" Target="../media/image17.tiff"/><Relationship Id="rId10" Type="http://schemas.openxmlformats.org/officeDocument/2006/relationships/image" Target="../media/image22.tiff"/><Relationship Id="rId4" Type="http://schemas.openxmlformats.org/officeDocument/2006/relationships/image" Target="../media/image16.tiff"/><Relationship Id="rId9" Type="http://schemas.openxmlformats.org/officeDocument/2006/relationships/image" Target="../media/image21.tiff"/><Relationship Id="rId14" Type="http://schemas.openxmlformats.org/officeDocument/2006/relationships/image" Target="../media/image26.tiff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hyperlink" Target="http://www.informationisbeautiful.net/visualizations/worlds-biggest-data-breaches-hacks/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GB" dirty="0"/>
              <a:t>COMP6230: </a:t>
            </a:r>
            <a:br>
              <a:rPr lang="en-GB" dirty="0"/>
            </a:br>
            <a:r>
              <a:rPr lang="en-GB" dirty="0"/>
              <a:t>Implementing Cybersecurity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/>
              <a:t>Oli Bills</a:t>
            </a:r>
          </a:p>
          <a:p>
            <a:r>
              <a:rPr lang="en-GB" dirty="0" err="1"/>
              <a:t>ofb@ecs.soton.ac.uk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14196990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It goes on</a:t>
            </a:r>
            <a:r>
              <a:rPr lang="is-IS" dirty="0"/>
              <a:t>…</a:t>
            </a:r>
            <a:endParaRPr lang="en-GB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96950" y="1812132"/>
            <a:ext cx="7150100" cy="48930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754404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It goes on</a:t>
            </a:r>
            <a:r>
              <a:rPr lang="is-IS" dirty="0"/>
              <a:t>…</a:t>
            </a:r>
            <a:endParaRPr lang="en-GB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5338" y="1690689"/>
            <a:ext cx="7548562" cy="47485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530936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It goes on</a:t>
            </a:r>
            <a:r>
              <a:rPr lang="is-IS" dirty="0"/>
              <a:t>…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b="1" dirty="0"/>
              <a:t>We are GETTING WORSE!</a:t>
            </a:r>
          </a:p>
          <a:p>
            <a:r>
              <a:rPr lang="en-GB" dirty="0"/>
              <a:t>That’s why we now have modules like these</a:t>
            </a:r>
            <a:r>
              <a:rPr lang="is-IS" dirty="0"/>
              <a:t>…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53417423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To us!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No, not Us.</a:t>
            </a:r>
          </a:p>
          <a:p>
            <a:endParaRPr lang="en-GB" dirty="0"/>
          </a:p>
          <a:p>
            <a:r>
              <a:rPr lang="en-GB" dirty="0"/>
              <a:t>Ed </a:t>
            </a:r>
            <a:r>
              <a:rPr lang="en-GB" dirty="0" err="1"/>
              <a:t>Zaluska</a:t>
            </a:r>
            <a:r>
              <a:rPr lang="en-GB" dirty="0"/>
              <a:t> (Module Leader)</a:t>
            </a:r>
          </a:p>
          <a:p>
            <a:pPr lvl="1"/>
            <a:r>
              <a:rPr lang="en-GB" dirty="0">
                <a:hlinkClick r:id="rId2"/>
              </a:rPr>
              <a:t>ejz@ecs.soton.ac.uk</a:t>
            </a:r>
            <a:endParaRPr lang="en-GB" dirty="0"/>
          </a:p>
          <a:p>
            <a:r>
              <a:rPr lang="en-GB" dirty="0"/>
              <a:t>Gary Wills</a:t>
            </a:r>
          </a:p>
          <a:p>
            <a:pPr lvl="1"/>
            <a:r>
              <a:rPr lang="en-GB" dirty="0">
                <a:hlinkClick r:id="rId3"/>
              </a:rPr>
              <a:t>gbw@ecs.soton.ac.uk</a:t>
            </a:r>
            <a:endParaRPr lang="en-GB" dirty="0"/>
          </a:p>
          <a:p>
            <a:r>
              <a:rPr lang="en-GB" dirty="0"/>
              <a:t>Oli Bills</a:t>
            </a:r>
          </a:p>
          <a:p>
            <a:pPr lvl="1"/>
            <a:r>
              <a:rPr lang="en-GB" dirty="0">
                <a:hlinkClick r:id="rId4"/>
              </a:rPr>
              <a:t>ofb@ecs.soton.ac.uk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6355253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To me!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Student at Southampton</a:t>
            </a:r>
          </a:p>
          <a:p>
            <a:r>
              <a:rPr lang="en-GB" dirty="0"/>
              <a:t>Teaching Fellow, teaching Cybersecurity</a:t>
            </a:r>
          </a:p>
          <a:p>
            <a:r>
              <a:rPr lang="en-GB" dirty="0"/>
              <a:t>But before</a:t>
            </a:r>
            <a:r>
              <a:rPr lang="is-IS" dirty="0"/>
              <a:t>…</a:t>
            </a:r>
          </a:p>
          <a:p>
            <a:pPr lvl="1"/>
            <a:r>
              <a:rPr lang="is-IS" dirty="0"/>
              <a:t>I worked at Netcraft doing security consulting</a:t>
            </a:r>
          </a:p>
          <a:p>
            <a:pPr lvl="1"/>
            <a:r>
              <a:rPr lang="is-IS" dirty="0"/>
              <a:t>I worked at the Students Union</a:t>
            </a:r>
          </a:p>
          <a:p>
            <a:pPr lvl="1"/>
            <a:r>
              <a:rPr lang="is-IS" dirty="0"/>
              <a:t>I worked at iSolutions</a:t>
            </a:r>
          </a:p>
          <a:p>
            <a:r>
              <a:rPr lang="is-IS" dirty="0"/>
              <a:t>And there was much sadness!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0634262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Much sadness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An application used by thousands of people daily</a:t>
            </a:r>
          </a:p>
          <a:p>
            <a:r>
              <a:rPr lang="en-GB" dirty="0"/>
              <a:t>Still in use today</a:t>
            </a:r>
          </a:p>
          <a:p>
            <a:r>
              <a:rPr lang="en-GB" dirty="0"/>
              <a:t>Still has this line in it today</a:t>
            </a:r>
            <a:r>
              <a:rPr lang="is-IS" dirty="0"/>
              <a:t>…</a:t>
            </a:r>
            <a:endParaRPr lang="en-GB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8650" y="3745406"/>
            <a:ext cx="7996230" cy="12467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048041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To me!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This is why I teach cybersecurity</a:t>
            </a:r>
          </a:p>
          <a:p>
            <a:r>
              <a:rPr lang="en-GB" b="1" dirty="0"/>
              <a:t>I have a hope for a better future!</a:t>
            </a:r>
          </a:p>
          <a:p>
            <a:pPr lvl="1"/>
            <a:r>
              <a:rPr lang="en-GB" b="1" dirty="0"/>
              <a:t>And you are it!</a:t>
            </a:r>
          </a:p>
          <a:p>
            <a:pPr lvl="1"/>
            <a:endParaRPr lang="en-GB" b="1" dirty="0"/>
          </a:p>
          <a:p>
            <a:r>
              <a:rPr lang="en-GB" dirty="0"/>
              <a:t>That in a few years time, these won’t be the weekly headlines</a:t>
            </a:r>
          </a:p>
          <a:p>
            <a:pPr lvl="1"/>
            <a:r>
              <a:rPr lang="en-GB" dirty="0"/>
              <a:t>&lt;x&gt; loses a gazillion passwords</a:t>
            </a:r>
          </a:p>
          <a:p>
            <a:pPr lvl="1"/>
            <a:r>
              <a:rPr lang="en-GB" dirty="0"/>
              <a:t>Millions of accounts compromised in breach at &lt;y&gt;</a:t>
            </a:r>
          </a:p>
          <a:p>
            <a:pPr lvl="1"/>
            <a:r>
              <a:rPr lang="en-GB" dirty="0"/>
              <a:t>&lt;z&gt; shuts down following loss of all customer data</a:t>
            </a:r>
          </a:p>
        </p:txBody>
      </p:sp>
      <p:sp>
        <p:nvSpPr>
          <p:cNvPr id="4" name="Rectangle 3"/>
          <p:cNvSpPr/>
          <p:nvPr/>
        </p:nvSpPr>
        <p:spPr>
          <a:xfrm>
            <a:off x="1359242" y="4522573"/>
            <a:ext cx="494271" cy="345989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Rectangle 4"/>
          <p:cNvSpPr/>
          <p:nvPr/>
        </p:nvSpPr>
        <p:spPr>
          <a:xfrm>
            <a:off x="7245178" y="4868562"/>
            <a:ext cx="494271" cy="345989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Rectangle 5"/>
          <p:cNvSpPr/>
          <p:nvPr/>
        </p:nvSpPr>
        <p:spPr>
          <a:xfrm>
            <a:off x="1359243" y="5349768"/>
            <a:ext cx="494271" cy="345989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539794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To COMP6230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/>
              <a:t>We have a lot of excitement in store!</a:t>
            </a:r>
          </a:p>
          <a:p>
            <a:endParaRPr lang="en-GB" dirty="0"/>
          </a:p>
          <a:p>
            <a:r>
              <a:rPr lang="en-GB" dirty="0"/>
              <a:t>Principles of security</a:t>
            </a:r>
          </a:p>
          <a:p>
            <a:r>
              <a:rPr lang="en-GB" dirty="0"/>
              <a:t>Security threats</a:t>
            </a:r>
          </a:p>
          <a:p>
            <a:r>
              <a:rPr lang="en-GB" dirty="0"/>
              <a:t>Planning, analysis and risk</a:t>
            </a:r>
          </a:p>
          <a:p>
            <a:r>
              <a:rPr lang="en-GB" dirty="0"/>
              <a:t>Security models</a:t>
            </a:r>
          </a:p>
          <a:p>
            <a:r>
              <a:rPr lang="en-GB" dirty="0"/>
              <a:t>Computer forensics</a:t>
            </a:r>
          </a:p>
          <a:p>
            <a:r>
              <a:rPr lang="en-GB" dirty="0"/>
              <a:t>Malware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5228453" y="2693773"/>
            <a:ext cx="3668412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GB" sz="2800" dirty="0"/>
              <a:t>Web application security</a:t>
            </a:r>
          </a:p>
          <a:p>
            <a:pPr marL="285750" indent="-285750">
              <a:buFont typeface="Arial" charset="0"/>
              <a:buChar char="•"/>
            </a:pPr>
            <a:r>
              <a:rPr lang="en-GB" sz="2800" dirty="0"/>
              <a:t>Penetration testing</a:t>
            </a:r>
          </a:p>
          <a:p>
            <a:pPr marL="285750" indent="-285750">
              <a:buFont typeface="Arial" charset="0"/>
              <a:buChar char="•"/>
            </a:pPr>
            <a:r>
              <a:rPr lang="en-GB" sz="2800" dirty="0"/>
              <a:t>Tools and techniques</a:t>
            </a:r>
          </a:p>
          <a:p>
            <a:pPr marL="285750" indent="-285750">
              <a:buFont typeface="Arial" charset="0"/>
              <a:buChar char="•"/>
            </a:pPr>
            <a:r>
              <a:rPr lang="en-GB" sz="2800" dirty="0"/>
              <a:t>Network security</a:t>
            </a:r>
          </a:p>
          <a:p>
            <a:pPr marL="285750" indent="-285750">
              <a:buFont typeface="Arial" charset="0"/>
              <a:buChar char="•"/>
            </a:pPr>
            <a:r>
              <a:rPr lang="en-GB" sz="2800" dirty="0"/>
              <a:t>Cryptography</a:t>
            </a:r>
          </a:p>
          <a:p>
            <a:pPr marL="285750" indent="-285750">
              <a:buFont typeface="Arial" charset="0"/>
              <a:buChar char="•"/>
            </a:pPr>
            <a:r>
              <a:rPr lang="en-GB" sz="2800" dirty="0"/>
              <a:t>Secure systems</a:t>
            </a:r>
          </a:p>
          <a:p>
            <a:pPr marL="285750" indent="-285750">
              <a:buFont typeface="Arial" charset="0"/>
              <a:buChar char="•"/>
            </a:pPr>
            <a:endParaRPr lang="en-GB" sz="28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74772" y="4387357"/>
            <a:ext cx="772126" cy="7721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19656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36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2000"/>
                            </p:stCondLst>
                            <p:childTnLst>
                              <p:par>
                                <p:cTn id="38" presetID="8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39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4000"/>
                            </p:stCondLst>
                            <p:childTnLst>
                              <p:par>
                                <p:cTn id="41" presetID="1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4000"/>
                            </p:stCondLst>
                            <p:childTnLst>
                              <p:par>
                                <p:cTn id="44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" fill="hold">
                      <p:stCondLst>
                        <p:cond delay="indefinite"/>
                      </p:stCondLst>
                      <p:childTnLst>
                        <p:par>
                          <p:cTn id="63" fill="hold">
                            <p:stCondLst>
                              <p:cond delay="0"/>
                            </p:stCondLst>
                            <p:childTnLst>
                              <p:par>
                                <p:cTn id="6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4" grpId="0" uiExpand="1" build="p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To COMP6230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GB" dirty="0"/>
              <a:t>Our lectures</a:t>
            </a:r>
          </a:p>
          <a:p>
            <a:pPr lvl="1"/>
            <a:r>
              <a:rPr lang="en-GB" dirty="0"/>
              <a:t>To introduce you to material</a:t>
            </a:r>
          </a:p>
          <a:p>
            <a:pPr lvl="1"/>
            <a:r>
              <a:rPr lang="en-GB" dirty="0"/>
              <a:t>Tuesday 11am – 05/2015</a:t>
            </a:r>
          </a:p>
          <a:p>
            <a:pPr lvl="1"/>
            <a:r>
              <a:rPr lang="en-GB" dirty="0"/>
              <a:t>Wednesday 1pm to 3pm – 05/2015</a:t>
            </a:r>
          </a:p>
          <a:p>
            <a:r>
              <a:rPr lang="en-GB" dirty="0"/>
              <a:t>Our tutorial</a:t>
            </a:r>
          </a:p>
          <a:p>
            <a:pPr lvl="1"/>
            <a:r>
              <a:rPr lang="en-GB" dirty="0"/>
              <a:t>To answer questions and go over things in depth</a:t>
            </a:r>
          </a:p>
          <a:p>
            <a:pPr lvl="1"/>
            <a:r>
              <a:rPr lang="en-GB" dirty="0"/>
              <a:t>Will not be used every week – check the website</a:t>
            </a:r>
          </a:p>
          <a:p>
            <a:pPr lvl="1"/>
            <a:r>
              <a:rPr lang="en-GB" dirty="0"/>
              <a:t>Thursday 12pm – 58/1009</a:t>
            </a:r>
          </a:p>
          <a:p>
            <a:r>
              <a:rPr lang="en-GB" dirty="0"/>
              <a:t>Our labs</a:t>
            </a:r>
          </a:p>
          <a:p>
            <a:pPr lvl="1"/>
            <a:r>
              <a:rPr lang="en-GB" dirty="0"/>
              <a:t>To turn theory into practice</a:t>
            </a:r>
          </a:p>
          <a:p>
            <a:pPr marL="685800" lvl="2">
              <a:spcBef>
                <a:spcPts val="1000"/>
              </a:spcBef>
            </a:pPr>
            <a:r>
              <a:rPr lang="en-GB" dirty="0"/>
              <a:t>Will not be used every week – check the website</a:t>
            </a:r>
          </a:p>
          <a:p>
            <a:pPr lvl="1"/>
            <a:r>
              <a:rPr lang="en-GB" dirty="0"/>
              <a:t>Wednesday 3pm to 5pm – 59 Level 2 Lab</a:t>
            </a:r>
          </a:p>
          <a:p>
            <a:pPr lvl="1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6214894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To COMP6230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Everything you need</a:t>
            </a:r>
          </a:p>
          <a:p>
            <a:r>
              <a:rPr lang="en-GB" dirty="0">
                <a:hlinkClick r:id="rId2"/>
              </a:rPr>
              <a:t>https://secure.ecs.soton.ac.uk/module/comp6230</a:t>
            </a:r>
            <a:endParaRPr lang="en-GB" dirty="0"/>
          </a:p>
          <a:p>
            <a:endParaRPr lang="en-GB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3015" y="2890365"/>
            <a:ext cx="7562335" cy="37452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681658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In the news this week</a:t>
            </a:r>
            <a:r>
              <a:rPr lang="is-IS" dirty="0"/>
              <a:t>…</a:t>
            </a:r>
            <a:endParaRPr lang="en-GB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4750841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To COMP6230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11 hours of study per week on average</a:t>
            </a:r>
          </a:p>
          <a:p>
            <a:pPr lvl="1"/>
            <a:r>
              <a:rPr lang="en-GB" dirty="0"/>
              <a:t>The lectures are just the beginning</a:t>
            </a:r>
            <a:r>
              <a:rPr lang="is-IS" dirty="0"/>
              <a:t>…</a:t>
            </a:r>
            <a:endParaRPr lang="en-GB" dirty="0"/>
          </a:p>
          <a:p>
            <a:r>
              <a:rPr lang="en-GB" dirty="0"/>
              <a:t>Read the additional resources and materials</a:t>
            </a:r>
          </a:p>
          <a:p>
            <a:r>
              <a:rPr lang="en-GB" dirty="0"/>
              <a:t>Practice the tools and techniques</a:t>
            </a:r>
          </a:p>
          <a:p>
            <a:r>
              <a:rPr lang="en-GB" dirty="0"/>
              <a:t>Complete the assignments</a:t>
            </a:r>
          </a:p>
          <a:p>
            <a:pPr lvl="1"/>
            <a:r>
              <a:rPr lang="en-GB" dirty="0"/>
              <a:t>And start them before the deadline!</a:t>
            </a:r>
          </a:p>
        </p:txBody>
      </p:sp>
    </p:spTree>
    <p:extLst>
      <p:ext uri="{BB962C8B-B14F-4D97-AF65-F5344CB8AC3E}">
        <p14:creationId xmlns:p14="http://schemas.microsoft.com/office/powerpoint/2010/main" val="41055947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To COMP6230: Coursework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825625"/>
            <a:ext cx="4042204" cy="4351338"/>
          </a:xfrm>
        </p:spPr>
        <p:txBody>
          <a:bodyPr>
            <a:normAutofit fontScale="92500"/>
          </a:bodyPr>
          <a:lstStyle/>
          <a:p>
            <a:r>
              <a:rPr lang="en-GB" dirty="0"/>
              <a:t>2 coursework assignments to put your theory into practice</a:t>
            </a:r>
          </a:p>
          <a:p>
            <a:endParaRPr lang="en-GB" dirty="0"/>
          </a:p>
          <a:p>
            <a:r>
              <a:rPr lang="en-GB" b="1" dirty="0"/>
              <a:t>Web-based penetration testing (20%)</a:t>
            </a:r>
          </a:p>
          <a:p>
            <a:r>
              <a:rPr lang="en-GB" b="1" dirty="0"/>
              <a:t>Network-based penetration testing (30%)</a:t>
            </a:r>
          </a:p>
          <a:p>
            <a:endParaRPr lang="en-GB" b="1" dirty="0"/>
          </a:p>
          <a:p>
            <a:r>
              <a:rPr lang="en-GB" dirty="0"/>
              <a:t>And a 2 hour exam (50%)</a:t>
            </a:r>
          </a:p>
          <a:p>
            <a:endParaRPr lang="en-GB" dirty="0"/>
          </a:p>
          <a:p>
            <a:endParaRPr lang="en-GB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65357" y="1825625"/>
            <a:ext cx="3810000" cy="381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891172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To COMP6230: Coursework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Coursework 1: Web Security Testing</a:t>
            </a:r>
          </a:p>
          <a:p>
            <a:pPr lvl="1"/>
            <a:r>
              <a:rPr lang="en-GB" dirty="0"/>
              <a:t>Set: Week 8</a:t>
            </a:r>
          </a:p>
          <a:p>
            <a:pPr lvl="1"/>
            <a:r>
              <a:rPr lang="en-GB" dirty="0"/>
              <a:t>Due: Week 8</a:t>
            </a:r>
          </a:p>
          <a:p>
            <a:r>
              <a:rPr lang="en-GB" dirty="0"/>
              <a:t>Coursework 2: Network Security Testing</a:t>
            </a:r>
          </a:p>
          <a:p>
            <a:pPr lvl="1"/>
            <a:r>
              <a:rPr lang="en-GB" dirty="0"/>
              <a:t>Set: Week 11</a:t>
            </a:r>
          </a:p>
          <a:p>
            <a:pPr lvl="1"/>
            <a:r>
              <a:rPr lang="en-GB" dirty="0"/>
              <a:t>Due: Week 11</a:t>
            </a:r>
          </a:p>
        </p:txBody>
      </p:sp>
    </p:spTree>
    <p:extLst>
      <p:ext uri="{BB962C8B-B14F-4D97-AF65-F5344CB8AC3E}">
        <p14:creationId xmlns:p14="http://schemas.microsoft.com/office/powerpoint/2010/main" val="158198392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To COMP6230: Coursework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Coursework 1: Web Security Testing</a:t>
            </a:r>
          </a:p>
          <a:p>
            <a:pPr lvl="1"/>
            <a:r>
              <a:rPr lang="en-GB" dirty="0"/>
              <a:t>Set: </a:t>
            </a:r>
            <a:r>
              <a:rPr lang="en-GB" strike="sngStrike" dirty="0"/>
              <a:t>Week 8</a:t>
            </a:r>
            <a:r>
              <a:rPr lang="en-GB" dirty="0"/>
              <a:t> Week 5</a:t>
            </a:r>
          </a:p>
          <a:p>
            <a:pPr lvl="1"/>
            <a:r>
              <a:rPr lang="en-GB" dirty="0"/>
              <a:t>Due: Week 8</a:t>
            </a:r>
          </a:p>
          <a:p>
            <a:r>
              <a:rPr lang="en-GB" dirty="0"/>
              <a:t>Coursework 2: Network Security Testing</a:t>
            </a:r>
          </a:p>
          <a:p>
            <a:pPr lvl="1"/>
            <a:r>
              <a:rPr lang="en-GB" dirty="0"/>
              <a:t>Set: </a:t>
            </a:r>
            <a:r>
              <a:rPr lang="en-GB" strike="sngStrike" dirty="0"/>
              <a:t>Week 11</a:t>
            </a:r>
            <a:r>
              <a:rPr lang="en-GB" dirty="0"/>
              <a:t> Week 8</a:t>
            </a:r>
          </a:p>
          <a:p>
            <a:pPr lvl="1"/>
            <a:r>
              <a:rPr lang="en-GB" dirty="0"/>
              <a:t>Due: Week 11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59478073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Look out for each other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Everyone can get 100%</a:t>
            </a:r>
          </a:p>
          <a:p>
            <a:pPr lvl="1"/>
            <a:r>
              <a:rPr lang="en-GB" dirty="0"/>
              <a:t>You are marked on what you achieve</a:t>
            </a:r>
          </a:p>
          <a:p>
            <a:pPr lvl="1"/>
            <a:r>
              <a:rPr lang="en-GB" dirty="0"/>
              <a:t>You aren’t marked competitively</a:t>
            </a:r>
          </a:p>
          <a:p>
            <a:r>
              <a:rPr lang="en-GB" dirty="0"/>
              <a:t>Working with and helping each other is encouraged</a:t>
            </a:r>
          </a:p>
          <a:p>
            <a:pPr lvl="1"/>
            <a:r>
              <a:rPr lang="en-GB" dirty="0"/>
              <a:t>The best results come when you help each other</a:t>
            </a:r>
          </a:p>
          <a:p>
            <a:r>
              <a:rPr lang="en-GB" dirty="0"/>
              <a:t>Share resources, ideas, tips, techniques</a:t>
            </a:r>
          </a:p>
          <a:p>
            <a:r>
              <a:rPr lang="en-GB" b="1" dirty="0"/>
              <a:t>But your work must be your own</a:t>
            </a:r>
          </a:p>
          <a:p>
            <a:pPr lvl="1"/>
            <a:r>
              <a:rPr lang="en-GB" b="1" dirty="0"/>
              <a:t>Helping someone isn’t doing it for them!</a:t>
            </a:r>
          </a:p>
        </p:txBody>
      </p:sp>
    </p:spTree>
    <p:extLst>
      <p:ext uri="{BB962C8B-B14F-4D97-AF65-F5344CB8AC3E}">
        <p14:creationId xmlns:p14="http://schemas.microsoft.com/office/powerpoint/2010/main" val="30325395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Communication and Support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GB" dirty="0"/>
              <a:t>Use the Facebook group</a:t>
            </a:r>
          </a:p>
          <a:p>
            <a:pPr lvl="1"/>
            <a:r>
              <a:rPr lang="en-GB" dirty="0"/>
              <a:t>The first place to go to ask questions, talk, discuss</a:t>
            </a:r>
          </a:p>
          <a:p>
            <a:pPr lvl="1"/>
            <a:r>
              <a:rPr lang="en-GB" dirty="0"/>
              <a:t>This is your space, but I’ll help! </a:t>
            </a:r>
          </a:p>
          <a:p>
            <a:pPr lvl="1"/>
            <a:r>
              <a:rPr lang="en-GB" u="sng" dirty="0">
                <a:hlinkClick r:id="rId2"/>
              </a:rPr>
              <a:t>https://www.facebook.com/groups/comp6230/</a:t>
            </a:r>
            <a:endParaRPr lang="en-GB" dirty="0"/>
          </a:p>
          <a:p>
            <a:r>
              <a:rPr lang="en-GB" dirty="0"/>
              <a:t>Course mailing list</a:t>
            </a:r>
          </a:p>
          <a:p>
            <a:pPr lvl="1"/>
            <a:r>
              <a:rPr lang="en-GB" dirty="0">
                <a:hlinkClick r:id="rId3"/>
              </a:rPr>
              <a:t>comp6230@all.soton.ac.uk</a:t>
            </a:r>
            <a:endParaRPr lang="en-GB" dirty="0"/>
          </a:p>
          <a:p>
            <a:r>
              <a:rPr lang="en-GB" dirty="0"/>
              <a:t>Email the lecturers</a:t>
            </a:r>
          </a:p>
          <a:p>
            <a:pPr lvl="1"/>
            <a:r>
              <a:rPr lang="en-GB" dirty="0">
                <a:hlinkClick r:id="rId4"/>
              </a:rPr>
              <a:t>ofb@ecs.soton.ac.uk</a:t>
            </a:r>
            <a:r>
              <a:rPr lang="en-GB" dirty="0"/>
              <a:t> - me</a:t>
            </a:r>
          </a:p>
          <a:p>
            <a:pPr lvl="1"/>
            <a:r>
              <a:rPr lang="en-GB" dirty="0">
                <a:hlinkClick r:id="rId5"/>
              </a:rPr>
              <a:t>gbw@ecs.soton.ac.uk</a:t>
            </a:r>
            <a:r>
              <a:rPr lang="en-GB" dirty="0"/>
              <a:t> - Gary</a:t>
            </a:r>
          </a:p>
          <a:p>
            <a:pPr lvl="1"/>
            <a:r>
              <a:rPr lang="en-GB" dirty="0">
                <a:hlinkClick r:id="rId6"/>
              </a:rPr>
              <a:t>ejz@ecs.soton.ac.uk</a:t>
            </a:r>
            <a:r>
              <a:rPr lang="en-GB" dirty="0"/>
              <a:t> - Ed</a:t>
            </a:r>
          </a:p>
          <a:p>
            <a:r>
              <a:rPr lang="en-GB" dirty="0"/>
              <a:t>Labs, Tutorials, Talk to us!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62407985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Tell us your feedback!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Let us know how we’re doing!</a:t>
            </a:r>
          </a:p>
          <a:p>
            <a:r>
              <a:rPr lang="en-GB" dirty="0"/>
              <a:t>Is it interesting?</a:t>
            </a:r>
          </a:p>
          <a:p>
            <a:r>
              <a:rPr lang="en-GB" dirty="0"/>
              <a:t>Is it helpful?</a:t>
            </a:r>
          </a:p>
          <a:p>
            <a:r>
              <a:rPr lang="en-GB" dirty="0"/>
              <a:t>Is there anything you’re not understanding?</a:t>
            </a:r>
          </a:p>
          <a:p>
            <a:r>
              <a:rPr lang="en-GB" dirty="0"/>
              <a:t>Is too fast?</a:t>
            </a:r>
          </a:p>
          <a:p>
            <a:r>
              <a:rPr lang="en-GB" dirty="0"/>
              <a:t>Is there anything we are missing?</a:t>
            </a:r>
          </a:p>
          <a:p>
            <a:r>
              <a:rPr lang="en-GB" dirty="0"/>
              <a:t>Let us know and give us feedback!</a:t>
            </a:r>
          </a:p>
        </p:txBody>
      </p:sp>
    </p:spTree>
    <p:extLst>
      <p:ext uri="{BB962C8B-B14F-4D97-AF65-F5344CB8AC3E}">
        <p14:creationId xmlns:p14="http://schemas.microsoft.com/office/powerpoint/2010/main" val="162505527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We listen!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GB" dirty="0"/>
              <a:t>Practical assignments were fun, but we need more support</a:t>
            </a:r>
          </a:p>
          <a:p>
            <a:pPr lvl="1"/>
            <a:r>
              <a:rPr lang="en-GB" dirty="0"/>
              <a:t>Added non-assessed mini exercises</a:t>
            </a:r>
          </a:p>
          <a:p>
            <a:pPr lvl="1"/>
            <a:r>
              <a:rPr lang="en-GB" dirty="0"/>
              <a:t>Added more labs</a:t>
            </a:r>
          </a:p>
          <a:p>
            <a:pPr lvl="1"/>
            <a:r>
              <a:rPr lang="en-GB" dirty="0"/>
              <a:t>Added more demonstrators</a:t>
            </a:r>
          </a:p>
          <a:p>
            <a:r>
              <a:rPr lang="en-GB" dirty="0"/>
              <a:t>More lab-based practical work</a:t>
            </a:r>
          </a:p>
          <a:p>
            <a:pPr lvl="1"/>
            <a:r>
              <a:rPr lang="en-GB" dirty="0"/>
              <a:t>Dedicated lab slots this year</a:t>
            </a:r>
          </a:p>
          <a:p>
            <a:pPr lvl="1"/>
            <a:r>
              <a:rPr lang="en-GB" dirty="0"/>
              <a:t>Larger space and more resources</a:t>
            </a:r>
          </a:p>
          <a:p>
            <a:r>
              <a:rPr lang="en-GB" dirty="0"/>
              <a:t>Interesting content, but there’s too much in too little time</a:t>
            </a:r>
          </a:p>
          <a:p>
            <a:pPr lvl="1"/>
            <a:r>
              <a:rPr lang="en-GB" dirty="0"/>
              <a:t>Restructured the content</a:t>
            </a:r>
          </a:p>
          <a:p>
            <a:pPr lvl="1"/>
            <a:r>
              <a:rPr lang="en-GB" dirty="0"/>
              <a:t>We’ve spread things out better</a:t>
            </a:r>
          </a:p>
          <a:p>
            <a:pPr lvl="1"/>
            <a:r>
              <a:rPr lang="en-GB" dirty="0"/>
              <a:t>Lowered the pace</a:t>
            </a:r>
          </a:p>
          <a:p>
            <a:r>
              <a:rPr lang="en-GB" dirty="0"/>
              <a:t>More case studies</a:t>
            </a:r>
          </a:p>
          <a:p>
            <a:pPr lvl="1"/>
            <a:r>
              <a:rPr lang="en-GB" dirty="0"/>
              <a:t>We’ve added lots!</a:t>
            </a:r>
          </a:p>
        </p:txBody>
      </p:sp>
    </p:spTree>
    <p:extLst>
      <p:ext uri="{BB962C8B-B14F-4D97-AF65-F5344CB8AC3E}">
        <p14:creationId xmlns:p14="http://schemas.microsoft.com/office/powerpoint/2010/main" val="212173108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How does security affect you?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Let’s have a think!</a:t>
            </a:r>
          </a:p>
        </p:txBody>
      </p:sp>
    </p:spTree>
    <p:extLst>
      <p:ext uri="{BB962C8B-B14F-4D97-AF65-F5344CB8AC3E}">
        <p14:creationId xmlns:p14="http://schemas.microsoft.com/office/powerpoint/2010/main" val="15904123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What would happen if your phone was hacked?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GB" dirty="0"/>
              <a:t>It’s happened before!</a:t>
            </a: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516659"/>
            <a:ext cx="9144000" cy="43413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931528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/>
          <p:cNvGrpSpPr/>
          <p:nvPr/>
        </p:nvGrpSpPr>
        <p:grpSpPr>
          <a:xfrm>
            <a:off x="0" y="0"/>
            <a:ext cx="9144000" cy="6858000"/>
            <a:chOff x="0" y="0"/>
            <a:chExt cx="9144000" cy="6858000"/>
          </a:xfrm>
        </p:grpSpPr>
        <p:pic>
          <p:nvPicPr>
            <p:cNvPr id="2" name="Picture 1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0" y="0"/>
              <a:ext cx="9144000" cy="5334000"/>
            </a:xfrm>
            <a:prstGeom prst="rect">
              <a:avLst/>
            </a:prstGeom>
          </p:spPr>
        </p:pic>
        <p:pic>
          <p:nvPicPr>
            <p:cNvPr id="4" name="Picture 3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0" y="4089400"/>
              <a:ext cx="9144000" cy="2768600"/>
            </a:xfrm>
            <a:prstGeom prst="rect">
              <a:avLst/>
            </a:prstGeom>
          </p:spPr>
        </p:pic>
      </p:grpSp>
      <p:sp>
        <p:nvSpPr>
          <p:cNvPr id="7" name="TextBox 5"/>
          <p:cNvSpPr txBox="1">
            <a:spLocks noChangeArrowheads="1"/>
          </p:cNvSpPr>
          <p:nvPr/>
        </p:nvSpPr>
        <p:spPr bwMode="auto">
          <a:xfrm rot="20794652">
            <a:off x="1640071" y="1696668"/>
            <a:ext cx="5863857" cy="3139321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9pPr>
          </a:lstStyle>
          <a:p>
            <a:r>
              <a:rPr lang="en-GB" altLang="en-US" sz="6600" b="1" dirty="0">
                <a:latin typeface="Poplar Std" charset="0"/>
                <a:ea typeface="Poplar Std" charset="0"/>
                <a:cs typeface="Poplar Std" charset="0"/>
              </a:rPr>
              <a:t>Yahoo confirms data breach of at </a:t>
            </a:r>
            <a:r>
              <a:rPr lang="en-GB" altLang="en-US" sz="6600" b="1">
                <a:latin typeface="Poplar Std" charset="0"/>
                <a:ea typeface="Poplar Std" charset="0"/>
                <a:cs typeface="Poplar Std" charset="0"/>
              </a:rPr>
              <a:t>least </a:t>
            </a:r>
          </a:p>
          <a:p>
            <a:r>
              <a:rPr lang="en-GB" altLang="en-US" sz="6600" b="1" dirty="0">
                <a:latin typeface="Poplar Std" charset="0"/>
                <a:ea typeface="Poplar Std" charset="0"/>
                <a:cs typeface="Poplar Std" charset="0"/>
              </a:rPr>
              <a:t>500 million accounts</a:t>
            </a:r>
            <a:endParaRPr lang="en-US" altLang="en-US" sz="6600" b="1" dirty="0">
              <a:latin typeface="Poplar Std" charset="0"/>
              <a:ea typeface="Poplar Std" charset="0"/>
              <a:cs typeface="Poplar Std" charset="0"/>
            </a:endParaRPr>
          </a:p>
        </p:txBody>
      </p:sp>
      <p:sp>
        <p:nvSpPr>
          <p:cNvPr id="8" name="Rectangle 7"/>
          <p:cNvSpPr/>
          <p:nvPr/>
        </p:nvSpPr>
        <p:spPr>
          <a:xfrm rot="20773272">
            <a:off x="1989831" y="4087985"/>
            <a:ext cx="2991866" cy="1000125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73817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1" animBg="1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What would happen if your phone was hacked?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Even on Apple – that’s how jailbreaking works</a:t>
            </a:r>
            <a:r>
              <a:rPr lang="is-IS" dirty="0"/>
              <a:t>…</a:t>
            </a:r>
            <a:endParaRPr lang="en-GB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8650" y="2386466"/>
            <a:ext cx="8106032" cy="44715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087622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What would happen if your phone was hacked?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‘execute code’, ‘remote’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8650" y="2386466"/>
            <a:ext cx="8106032" cy="4471534"/>
          </a:xfrm>
          <a:prstGeom prst="rect">
            <a:avLst/>
          </a:prstGeom>
        </p:spPr>
      </p:pic>
      <p:sp>
        <p:nvSpPr>
          <p:cNvPr id="5" name="Frame 4"/>
          <p:cNvSpPr/>
          <p:nvPr/>
        </p:nvSpPr>
        <p:spPr>
          <a:xfrm>
            <a:off x="3414713" y="3886200"/>
            <a:ext cx="942975" cy="114300"/>
          </a:xfrm>
          <a:prstGeom prst="frame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tx1"/>
              </a:solidFill>
            </a:endParaRPr>
          </a:p>
        </p:txBody>
      </p:sp>
      <p:sp>
        <p:nvSpPr>
          <p:cNvPr id="6" name="Frame 5"/>
          <p:cNvSpPr/>
          <p:nvPr/>
        </p:nvSpPr>
        <p:spPr>
          <a:xfrm>
            <a:off x="5481638" y="4338638"/>
            <a:ext cx="942975" cy="114300"/>
          </a:xfrm>
          <a:prstGeom prst="frame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tx1"/>
              </a:solidFill>
            </a:endParaRPr>
          </a:p>
        </p:txBody>
      </p:sp>
      <p:sp>
        <p:nvSpPr>
          <p:cNvPr id="7" name="Frame 6"/>
          <p:cNvSpPr/>
          <p:nvPr/>
        </p:nvSpPr>
        <p:spPr>
          <a:xfrm>
            <a:off x="1176338" y="4933951"/>
            <a:ext cx="942975" cy="114300"/>
          </a:xfrm>
          <a:prstGeom prst="frame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tx1"/>
              </a:solidFill>
            </a:endParaRPr>
          </a:p>
        </p:txBody>
      </p:sp>
      <p:sp>
        <p:nvSpPr>
          <p:cNvPr id="8" name="Frame 7"/>
          <p:cNvSpPr/>
          <p:nvPr/>
        </p:nvSpPr>
        <p:spPr>
          <a:xfrm>
            <a:off x="6424613" y="5843589"/>
            <a:ext cx="942975" cy="114300"/>
          </a:xfrm>
          <a:prstGeom prst="frame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tx1"/>
              </a:solidFill>
            </a:endParaRPr>
          </a:p>
        </p:txBody>
      </p:sp>
      <p:sp>
        <p:nvSpPr>
          <p:cNvPr id="9" name="Frame 8"/>
          <p:cNvSpPr/>
          <p:nvPr/>
        </p:nvSpPr>
        <p:spPr>
          <a:xfrm>
            <a:off x="6291263" y="6172199"/>
            <a:ext cx="952500" cy="139699"/>
          </a:xfrm>
          <a:prstGeom prst="frame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tx1"/>
              </a:solidFill>
            </a:endParaRPr>
          </a:p>
        </p:txBody>
      </p:sp>
      <p:sp>
        <p:nvSpPr>
          <p:cNvPr id="10" name="Frame 9"/>
          <p:cNvSpPr/>
          <p:nvPr/>
        </p:nvSpPr>
        <p:spPr>
          <a:xfrm>
            <a:off x="6291263" y="6638925"/>
            <a:ext cx="952500" cy="139699"/>
          </a:xfrm>
          <a:prstGeom prst="frame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tx1"/>
              </a:solidFill>
            </a:endParaRPr>
          </a:p>
        </p:txBody>
      </p:sp>
      <p:sp>
        <p:nvSpPr>
          <p:cNvPr id="11" name="Frame 10"/>
          <p:cNvSpPr/>
          <p:nvPr/>
        </p:nvSpPr>
        <p:spPr>
          <a:xfrm>
            <a:off x="5943600" y="3580368"/>
            <a:ext cx="347663" cy="123847"/>
          </a:xfrm>
          <a:prstGeom prst="frame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tx1"/>
              </a:solidFill>
            </a:endParaRPr>
          </a:p>
        </p:txBody>
      </p:sp>
      <p:sp>
        <p:nvSpPr>
          <p:cNvPr id="12" name="Frame 11"/>
          <p:cNvSpPr/>
          <p:nvPr/>
        </p:nvSpPr>
        <p:spPr>
          <a:xfrm>
            <a:off x="5953122" y="4175684"/>
            <a:ext cx="347663" cy="123847"/>
          </a:xfrm>
          <a:prstGeom prst="frame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tx1"/>
              </a:solidFill>
            </a:endParaRPr>
          </a:p>
        </p:txBody>
      </p:sp>
      <p:sp>
        <p:nvSpPr>
          <p:cNvPr id="13" name="Frame 12"/>
          <p:cNvSpPr/>
          <p:nvPr/>
        </p:nvSpPr>
        <p:spPr>
          <a:xfrm>
            <a:off x="5976933" y="4642413"/>
            <a:ext cx="347663" cy="123847"/>
          </a:xfrm>
          <a:prstGeom prst="frame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tx1"/>
              </a:solidFill>
            </a:endParaRPr>
          </a:p>
        </p:txBody>
      </p:sp>
      <p:sp>
        <p:nvSpPr>
          <p:cNvPr id="14" name="Frame 13"/>
          <p:cNvSpPr/>
          <p:nvPr/>
        </p:nvSpPr>
        <p:spPr>
          <a:xfrm>
            <a:off x="5929306" y="5209156"/>
            <a:ext cx="347663" cy="123847"/>
          </a:xfrm>
          <a:prstGeom prst="frame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tx1"/>
              </a:solidFill>
            </a:endParaRPr>
          </a:p>
        </p:txBody>
      </p:sp>
      <p:sp>
        <p:nvSpPr>
          <p:cNvPr id="15" name="Frame 14"/>
          <p:cNvSpPr/>
          <p:nvPr/>
        </p:nvSpPr>
        <p:spPr>
          <a:xfrm>
            <a:off x="5967404" y="5675886"/>
            <a:ext cx="347663" cy="123847"/>
          </a:xfrm>
          <a:prstGeom prst="frame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tx1"/>
              </a:solidFill>
            </a:endParaRPr>
          </a:p>
        </p:txBody>
      </p:sp>
      <p:sp>
        <p:nvSpPr>
          <p:cNvPr id="16" name="Frame 15"/>
          <p:cNvSpPr/>
          <p:nvPr/>
        </p:nvSpPr>
        <p:spPr>
          <a:xfrm>
            <a:off x="5976927" y="6028314"/>
            <a:ext cx="347663" cy="123847"/>
          </a:xfrm>
          <a:prstGeom prst="frame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tx1"/>
              </a:solidFill>
            </a:endParaRPr>
          </a:p>
        </p:txBody>
      </p:sp>
      <p:sp>
        <p:nvSpPr>
          <p:cNvPr id="17" name="Frame 16"/>
          <p:cNvSpPr/>
          <p:nvPr/>
        </p:nvSpPr>
        <p:spPr>
          <a:xfrm>
            <a:off x="5943587" y="6480756"/>
            <a:ext cx="347663" cy="123847"/>
          </a:xfrm>
          <a:prstGeom prst="frame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9321569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What would happen if your phone was hacked?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en-GB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41223" y="1407919"/>
            <a:ext cx="2916977" cy="5186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0852474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What would happen if your phone was hacked?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GB" dirty="0"/>
              <a:t>Your messages</a:t>
            </a:r>
          </a:p>
          <a:p>
            <a:r>
              <a:rPr lang="en-GB" dirty="0"/>
              <a:t>Your locations</a:t>
            </a:r>
          </a:p>
          <a:p>
            <a:r>
              <a:rPr lang="en-GB" dirty="0"/>
              <a:t>Your pictures</a:t>
            </a:r>
          </a:p>
          <a:p>
            <a:r>
              <a:rPr lang="en-GB" dirty="0"/>
              <a:t>Your calendar</a:t>
            </a:r>
          </a:p>
          <a:p>
            <a:r>
              <a:rPr lang="en-GB" dirty="0"/>
              <a:t>Your saved passwords</a:t>
            </a:r>
          </a:p>
          <a:p>
            <a:r>
              <a:rPr lang="en-GB" dirty="0"/>
              <a:t>Your browsing history</a:t>
            </a:r>
          </a:p>
          <a:p>
            <a:r>
              <a:rPr lang="en-GB" dirty="0"/>
              <a:t>Websites you’re logged into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41223" y="1407919"/>
            <a:ext cx="2916977" cy="5186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822641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What would happen if your life was hacked?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28650" y="2611891"/>
            <a:ext cx="743806" cy="1322581"/>
          </a:xfrm>
          <a:prstGeom prst="rect">
            <a:avLst/>
          </a:prstGeom>
        </p:spPr>
      </p:pic>
      <p:grpSp>
        <p:nvGrpSpPr>
          <p:cNvPr id="21" name="Group 20"/>
          <p:cNvGrpSpPr/>
          <p:nvPr/>
        </p:nvGrpSpPr>
        <p:grpSpPr>
          <a:xfrm>
            <a:off x="3359816" y="1887058"/>
            <a:ext cx="2927263" cy="1166813"/>
            <a:chOff x="3359816" y="1887058"/>
            <a:chExt cx="2927263" cy="1166813"/>
          </a:xfrm>
        </p:grpSpPr>
        <p:pic>
          <p:nvPicPr>
            <p:cNvPr id="8" name="Picture 7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359816" y="1887058"/>
              <a:ext cx="1322388" cy="1166813"/>
            </a:xfrm>
            <a:prstGeom prst="rect">
              <a:avLst/>
            </a:prstGeom>
          </p:spPr>
        </p:pic>
        <p:pic>
          <p:nvPicPr>
            <p:cNvPr id="9" name="Picture 8"/>
            <p:cNvPicPr>
              <a:picLocks noChangeAspect="1"/>
            </p:cNvPicPr>
            <p:nvPr/>
          </p:nvPicPr>
          <p:blipFill>
            <a:blip r:embed="rId4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4795947" y="1986406"/>
              <a:ext cx="1491132" cy="968116"/>
            </a:xfrm>
            <a:prstGeom prst="rect">
              <a:avLst/>
            </a:prstGeom>
          </p:spPr>
        </p:pic>
      </p:grpSp>
      <p:grpSp>
        <p:nvGrpSpPr>
          <p:cNvPr id="22" name="Group 21"/>
          <p:cNvGrpSpPr/>
          <p:nvPr/>
        </p:nvGrpSpPr>
        <p:grpSpPr>
          <a:xfrm>
            <a:off x="2971155" y="3412678"/>
            <a:ext cx="978348" cy="2719738"/>
            <a:chOff x="2971155" y="3412678"/>
            <a:chExt cx="978348" cy="2719738"/>
          </a:xfrm>
        </p:grpSpPr>
        <p:pic>
          <p:nvPicPr>
            <p:cNvPr id="12" name="Picture 11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3060188" y="3412678"/>
              <a:ext cx="744985" cy="744985"/>
            </a:xfrm>
            <a:prstGeom prst="rect">
              <a:avLst/>
            </a:prstGeom>
          </p:spPr>
        </p:pic>
        <p:pic>
          <p:nvPicPr>
            <p:cNvPr id="13" name="Picture 12"/>
            <p:cNvPicPr>
              <a:picLocks noChangeAspect="1"/>
            </p:cNvPicPr>
            <p:nvPr/>
          </p:nvPicPr>
          <p:blipFill>
            <a:blip r:embed="rId6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2971155" y="4403929"/>
              <a:ext cx="978348" cy="978348"/>
            </a:xfrm>
            <a:prstGeom prst="rect">
              <a:avLst/>
            </a:prstGeom>
          </p:spPr>
        </p:pic>
        <p:pic>
          <p:nvPicPr>
            <p:cNvPr id="14" name="Picture 13"/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3085260" y="5382277"/>
              <a:ext cx="750139" cy="750139"/>
            </a:xfrm>
            <a:prstGeom prst="rect">
              <a:avLst/>
            </a:prstGeom>
          </p:spPr>
        </p:pic>
      </p:grpSp>
      <p:grpSp>
        <p:nvGrpSpPr>
          <p:cNvPr id="20" name="Group 19"/>
          <p:cNvGrpSpPr/>
          <p:nvPr/>
        </p:nvGrpSpPr>
        <p:grpSpPr>
          <a:xfrm>
            <a:off x="681406" y="2093944"/>
            <a:ext cx="2379850" cy="4314595"/>
            <a:chOff x="681406" y="2093944"/>
            <a:chExt cx="2379850" cy="4314595"/>
          </a:xfrm>
        </p:grpSpPr>
        <p:pic>
          <p:nvPicPr>
            <p:cNvPr id="6" name="Picture 5"/>
            <p:cNvPicPr>
              <a:picLocks noChangeAspect="1"/>
            </p:cNvPicPr>
            <p:nvPr/>
          </p:nvPicPr>
          <p:blipFill>
            <a:blip r:embed="rId8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873422" y="3758957"/>
              <a:ext cx="685800" cy="685800"/>
            </a:xfrm>
            <a:prstGeom prst="rect">
              <a:avLst/>
            </a:prstGeom>
          </p:spPr>
        </p:pic>
        <p:pic>
          <p:nvPicPr>
            <p:cNvPr id="7" name="Picture 6"/>
            <p:cNvPicPr>
              <a:picLocks noChangeAspect="1"/>
            </p:cNvPicPr>
            <p:nvPr/>
          </p:nvPicPr>
          <p:blipFill>
            <a:blip r:embed="rId9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671016" y="2093944"/>
              <a:ext cx="1390240" cy="959927"/>
            </a:xfrm>
            <a:prstGeom prst="rect">
              <a:avLst/>
            </a:prstGeom>
          </p:spPr>
        </p:pic>
        <p:pic>
          <p:nvPicPr>
            <p:cNvPr id="15" name="Picture 14"/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681406" y="5382277"/>
              <a:ext cx="1979220" cy="1026262"/>
            </a:xfrm>
            <a:prstGeom prst="rect">
              <a:avLst/>
            </a:prstGeom>
          </p:spPr>
        </p:pic>
      </p:grpSp>
      <p:grpSp>
        <p:nvGrpSpPr>
          <p:cNvPr id="23" name="Group 22"/>
          <p:cNvGrpSpPr/>
          <p:nvPr/>
        </p:nvGrpSpPr>
        <p:grpSpPr>
          <a:xfrm>
            <a:off x="4480482" y="1382082"/>
            <a:ext cx="4520644" cy="4031863"/>
            <a:chOff x="4480482" y="1382082"/>
            <a:chExt cx="4520644" cy="4031863"/>
          </a:xfrm>
        </p:grpSpPr>
        <p:pic>
          <p:nvPicPr>
            <p:cNvPr id="11" name="Picture 10"/>
            <p:cNvPicPr>
              <a:picLocks noChangeAspect="1"/>
            </p:cNvPicPr>
            <p:nvPr/>
          </p:nvPicPr>
          <p:blipFill>
            <a:blip r:embed="rId11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4480482" y="3785170"/>
              <a:ext cx="1771740" cy="1628775"/>
            </a:xfrm>
            <a:prstGeom prst="rect">
              <a:avLst/>
            </a:prstGeom>
          </p:spPr>
        </p:pic>
        <p:pic>
          <p:nvPicPr>
            <p:cNvPr id="16" name="Picture 15"/>
            <p:cNvPicPr>
              <a:picLocks noChangeAspect="1"/>
            </p:cNvPicPr>
            <p:nvPr/>
          </p:nvPicPr>
          <p:blipFill>
            <a:blip r:embed="rId12"/>
            <a:stretch>
              <a:fillRect/>
            </a:stretch>
          </p:blipFill>
          <p:spPr>
            <a:xfrm>
              <a:off x="6579991" y="1382082"/>
              <a:ext cx="2421135" cy="1423724"/>
            </a:xfrm>
            <a:prstGeom prst="rect">
              <a:avLst/>
            </a:prstGeom>
          </p:spPr>
        </p:pic>
        <p:pic>
          <p:nvPicPr>
            <p:cNvPr id="18" name="Picture 17"/>
            <p:cNvPicPr>
              <a:picLocks noChangeAspect="1"/>
            </p:cNvPicPr>
            <p:nvPr/>
          </p:nvPicPr>
          <p:blipFill>
            <a:blip r:embed="rId13"/>
            <a:stretch>
              <a:fillRect/>
            </a:stretch>
          </p:blipFill>
          <p:spPr>
            <a:xfrm>
              <a:off x="7361238" y="2982624"/>
              <a:ext cx="1328035" cy="1418583"/>
            </a:xfrm>
            <a:prstGeom prst="rect">
              <a:avLst/>
            </a:prstGeom>
          </p:spPr>
        </p:pic>
      </p:grpSp>
      <p:pic>
        <p:nvPicPr>
          <p:cNvPr id="19" name="Picture 18"/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6945870" y="4779851"/>
            <a:ext cx="1954989" cy="19549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07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Any questions?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9873645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/>
          <p:cNvGrpSpPr/>
          <p:nvPr/>
        </p:nvGrpSpPr>
        <p:grpSpPr>
          <a:xfrm>
            <a:off x="0" y="0"/>
            <a:ext cx="9144000" cy="6858000"/>
            <a:chOff x="0" y="0"/>
            <a:chExt cx="9144000" cy="6858000"/>
          </a:xfrm>
        </p:grpSpPr>
        <p:pic>
          <p:nvPicPr>
            <p:cNvPr id="2" name="Picture 1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0" y="0"/>
              <a:ext cx="9144000" cy="5334000"/>
            </a:xfrm>
            <a:prstGeom prst="rect">
              <a:avLst/>
            </a:prstGeom>
          </p:spPr>
        </p:pic>
        <p:pic>
          <p:nvPicPr>
            <p:cNvPr id="4" name="Picture 3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0" y="4089400"/>
              <a:ext cx="9144000" cy="2768600"/>
            </a:xfrm>
            <a:prstGeom prst="rect">
              <a:avLst/>
            </a:prstGeom>
          </p:spPr>
        </p:pic>
      </p:grpSp>
      <p:sp>
        <p:nvSpPr>
          <p:cNvPr id="7" name="TextBox 5"/>
          <p:cNvSpPr txBox="1">
            <a:spLocks noChangeArrowheads="1"/>
          </p:cNvSpPr>
          <p:nvPr/>
        </p:nvSpPr>
        <p:spPr bwMode="auto">
          <a:xfrm rot="1209678">
            <a:off x="848524" y="1862686"/>
            <a:ext cx="6693825" cy="3139321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9pPr>
          </a:lstStyle>
          <a:p>
            <a:r>
              <a:rPr lang="en-GB" altLang="en-US" sz="6600" b="1" dirty="0">
                <a:latin typeface="Poplar Std" charset="0"/>
                <a:ea typeface="Poplar Std" charset="0"/>
                <a:cs typeface="Poplar Std" charset="0"/>
              </a:rPr>
              <a:t>Safe browsing checks fail as 16,000 WordPress sites hacked this year</a:t>
            </a:r>
            <a:endParaRPr lang="en-US" altLang="en-US" sz="6600" b="1" dirty="0">
              <a:latin typeface="Poplar Std" charset="0"/>
              <a:ea typeface="Poplar Std" charset="0"/>
              <a:cs typeface="Poplar Std" charset="0"/>
            </a:endParaRPr>
          </a:p>
        </p:txBody>
      </p:sp>
      <p:sp>
        <p:nvSpPr>
          <p:cNvPr id="8" name="Rectangle 7"/>
          <p:cNvSpPr/>
          <p:nvPr/>
        </p:nvSpPr>
        <p:spPr>
          <a:xfrm rot="1245747">
            <a:off x="710989" y="3237469"/>
            <a:ext cx="2991866" cy="1000125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61373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1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028700"/>
            <a:ext cx="9144000" cy="48006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2557463" y="5829300"/>
            <a:ext cx="474345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6000" dirty="0"/>
              <a:t>Just Say No!</a:t>
            </a:r>
          </a:p>
        </p:txBody>
      </p:sp>
      <p:sp>
        <p:nvSpPr>
          <p:cNvPr id="4" name="&quot;No&quot; Symbol 3"/>
          <p:cNvSpPr/>
          <p:nvPr/>
        </p:nvSpPr>
        <p:spPr>
          <a:xfrm>
            <a:off x="2271713" y="1400175"/>
            <a:ext cx="4386262" cy="4014788"/>
          </a:xfrm>
          <a:prstGeom prst="noSmoking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tx1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14301" y="-29825"/>
            <a:ext cx="89154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6000" dirty="0"/>
              <a:t>Wrong answer of the game!</a:t>
            </a:r>
          </a:p>
        </p:txBody>
      </p:sp>
      <p:sp>
        <p:nvSpPr>
          <p:cNvPr id="6" name="TextBox 5"/>
          <p:cNvSpPr txBox="1"/>
          <p:nvPr/>
        </p:nvSpPr>
        <p:spPr>
          <a:xfrm rot="19310742">
            <a:off x="-180349" y="1967166"/>
            <a:ext cx="337917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/>
              <a:t>Brought to you by</a:t>
            </a:r>
          </a:p>
        </p:txBody>
      </p:sp>
    </p:spTree>
    <p:extLst>
      <p:ext uri="{BB962C8B-B14F-4D97-AF65-F5344CB8AC3E}">
        <p14:creationId xmlns:p14="http://schemas.microsoft.com/office/powerpoint/2010/main" val="5777742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 animBg="1"/>
      <p:bldP spid="5" grpId="0"/>
      <p:bldP spid="6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/>
          <p:cNvGrpSpPr/>
          <p:nvPr/>
        </p:nvGrpSpPr>
        <p:grpSpPr>
          <a:xfrm>
            <a:off x="0" y="0"/>
            <a:ext cx="9144000" cy="6858000"/>
            <a:chOff x="0" y="0"/>
            <a:chExt cx="9144000" cy="6858000"/>
          </a:xfrm>
        </p:grpSpPr>
        <p:pic>
          <p:nvPicPr>
            <p:cNvPr id="2" name="Picture 1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0" y="0"/>
              <a:ext cx="9144000" cy="5334000"/>
            </a:xfrm>
            <a:prstGeom prst="rect">
              <a:avLst/>
            </a:prstGeom>
          </p:spPr>
        </p:pic>
        <p:pic>
          <p:nvPicPr>
            <p:cNvPr id="4" name="Picture 3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0" y="4089400"/>
              <a:ext cx="9144000" cy="2768600"/>
            </a:xfrm>
            <a:prstGeom prst="rect">
              <a:avLst/>
            </a:prstGeom>
          </p:spPr>
        </p:pic>
      </p:grpSp>
      <p:sp>
        <p:nvSpPr>
          <p:cNvPr id="7" name="TextBox 5"/>
          <p:cNvSpPr txBox="1">
            <a:spLocks noChangeArrowheads="1"/>
          </p:cNvSpPr>
          <p:nvPr/>
        </p:nvSpPr>
        <p:spPr bwMode="auto">
          <a:xfrm rot="20794652">
            <a:off x="1647845" y="1762729"/>
            <a:ext cx="5294677" cy="3139321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9pPr>
          </a:lstStyle>
          <a:p>
            <a:r>
              <a:rPr lang="en-GB" altLang="en-US" sz="6600" b="1" dirty="0">
                <a:latin typeface="Poplar Std" charset="0"/>
                <a:ea typeface="Poplar Std" charset="0"/>
                <a:cs typeface="Poplar Std" charset="0"/>
              </a:rPr>
              <a:t>Hacked Steam accounts spreading</a:t>
            </a:r>
          </a:p>
          <a:p>
            <a:r>
              <a:rPr lang="en-GB" altLang="en-US" sz="6600" b="1" dirty="0">
                <a:latin typeface="Poplar Std" charset="0"/>
                <a:ea typeface="Poplar Std" charset="0"/>
                <a:cs typeface="Poplar Std" charset="0"/>
              </a:rPr>
              <a:t>malware</a:t>
            </a:r>
            <a:endParaRPr lang="en-US" altLang="en-US" sz="6600" b="1" dirty="0">
              <a:latin typeface="Poplar Std" charset="0"/>
              <a:ea typeface="Poplar Std" charset="0"/>
              <a:cs typeface="Poplar Std" charset="0"/>
            </a:endParaRPr>
          </a:p>
        </p:txBody>
      </p:sp>
      <p:sp>
        <p:nvSpPr>
          <p:cNvPr id="8" name="Rectangle 7"/>
          <p:cNvSpPr/>
          <p:nvPr/>
        </p:nvSpPr>
        <p:spPr>
          <a:xfrm rot="20773272">
            <a:off x="1960591" y="3819823"/>
            <a:ext cx="5023984" cy="1000125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1737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An introduction</a:t>
            </a:r>
            <a:r>
              <a:rPr lang="is-IS" dirty="0"/>
              <a:t>…</a:t>
            </a:r>
            <a:endParaRPr lang="en-GB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6075920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To cybersecurity!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GB" dirty="0"/>
              <a:t>What is it all about?</a:t>
            </a:r>
          </a:p>
          <a:p>
            <a:pPr lvl="1"/>
            <a:r>
              <a:rPr lang="en-GB" dirty="0"/>
              <a:t>Electronic data</a:t>
            </a:r>
          </a:p>
          <a:p>
            <a:pPr lvl="1"/>
            <a:r>
              <a:rPr lang="en-GB" dirty="0"/>
              <a:t>Abuse and misuse</a:t>
            </a:r>
          </a:p>
          <a:p>
            <a:endParaRPr lang="en-GB" dirty="0"/>
          </a:p>
          <a:p>
            <a:r>
              <a:rPr lang="en-GB" dirty="0"/>
              <a:t>Security is still an IT system</a:t>
            </a:r>
          </a:p>
          <a:p>
            <a:pPr lvl="1"/>
            <a:r>
              <a:rPr lang="en-GB" dirty="0"/>
              <a:t>Technology</a:t>
            </a:r>
          </a:p>
          <a:p>
            <a:pPr lvl="1"/>
            <a:r>
              <a:rPr lang="en-GB" dirty="0"/>
              <a:t>Procedures</a:t>
            </a:r>
          </a:p>
          <a:p>
            <a:pPr lvl="1"/>
            <a:r>
              <a:rPr lang="en-GB" dirty="0"/>
              <a:t>People</a:t>
            </a:r>
          </a:p>
          <a:p>
            <a:pPr lvl="1"/>
            <a:endParaRPr lang="en-GB" dirty="0"/>
          </a:p>
          <a:p>
            <a:r>
              <a:rPr lang="en-GB" b="1" dirty="0"/>
              <a:t>And all of them are usually useless!</a:t>
            </a:r>
          </a:p>
        </p:txBody>
      </p:sp>
    </p:spTree>
    <p:extLst>
      <p:ext uri="{BB962C8B-B14F-4D97-AF65-F5344CB8AC3E}">
        <p14:creationId xmlns:p14="http://schemas.microsoft.com/office/powerpoint/2010/main" val="7938734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Who can you trust?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1487" y="1425575"/>
            <a:ext cx="7886700" cy="4351338"/>
          </a:xfrm>
        </p:spPr>
        <p:txBody>
          <a:bodyPr/>
          <a:lstStyle/>
          <a:p>
            <a:r>
              <a:rPr lang="en-GB" dirty="0"/>
              <a:t>It’s getting rather hard</a:t>
            </a:r>
            <a:r>
              <a:rPr lang="is-IS" dirty="0"/>
              <a:t>…</a:t>
            </a:r>
          </a:p>
          <a:p>
            <a:r>
              <a:rPr lang="en-US" dirty="0">
                <a:hlinkClick r:id="rId2"/>
              </a:rPr>
              <a:t>http://www.informationisbeautiful.net/visualizations/worlds-biggest-data-breaches-hacks/</a:t>
            </a:r>
            <a:endParaRPr lang="en-US" dirty="0"/>
          </a:p>
          <a:p>
            <a:endParaRPr lang="en-GB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85950" y="2836862"/>
            <a:ext cx="5372100" cy="4000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057682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148</TotalTime>
  <Words>860</Words>
  <Application>Microsoft Office PowerPoint</Application>
  <PresentationFormat>Affichage à l'écran (4:3)</PresentationFormat>
  <Paragraphs>183</Paragraphs>
  <Slides>35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4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35</vt:i4>
      </vt:variant>
    </vt:vector>
  </HeadingPairs>
  <TitlesOfParts>
    <vt:vector size="40" baseType="lpstr">
      <vt:lpstr>Arial</vt:lpstr>
      <vt:lpstr>Calibri</vt:lpstr>
      <vt:lpstr>Calibri Light</vt:lpstr>
      <vt:lpstr>Poplar Std</vt:lpstr>
      <vt:lpstr>Office Theme</vt:lpstr>
      <vt:lpstr>COMP6230:  Implementing Cybersecurity</vt:lpstr>
      <vt:lpstr>In the news this week…</vt:lpstr>
      <vt:lpstr>Présentation PowerPoint</vt:lpstr>
      <vt:lpstr>Présentation PowerPoint</vt:lpstr>
      <vt:lpstr>Présentation PowerPoint</vt:lpstr>
      <vt:lpstr>Présentation PowerPoint</vt:lpstr>
      <vt:lpstr>An introduction…</vt:lpstr>
      <vt:lpstr>To cybersecurity!</vt:lpstr>
      <vt:lpstr>Who can you trust?</vt:lpstr>
      <vt:lpstr>It goes on…</vt:lpstr>
      <vt:lpstr>It goes on…</vt:lpstr>
      <vt:lpstr>It goes on…</vt:lpstr>
      <vt:lpstr>To us!</vt:lpstr>
      <vt:lpstr>To me!</vt:lpstr>
      <vt:lpstr>Much sadness</vt:lpstr>
      <vt:lpstr>To me!</vt:lpstr>
      <vt:lpstr>To COMP6230</vt:lpstr>
      <vt:lpstr>To COMP6230</vt:lpstr>
      <vt:lpstr>To COMP6230</vt:lpstr>
      <vt:lpstr>To COMP6230</vt:lpstr>
      <vt:lpstr>To COMP6230: Coursework</vt:lpstr>
      <vt:lpstr>To COMP6230: Coursework</vt:lpstr>
      <vt:lpstr>To COMP6230: Coursework</vt:lpstr>
      <vt:lpstr>Look out for each other</vt:lpstr>
      <vt:lpstr>Communication and Support</vt:lpstr>
      <vt:lpstr>Tell us your feedback!</vt:lpstr>
      <vt:lpstr>We listen!</vt:lpstr>
      <vt:lpstr>How does security affect you?</vt:lpstr>
      <vt:lpstr>What would happen if your phone was hacked?</vt:lpstr>
      <vt:lpstr>What would happen if your phone was hacked?</vt:lpstr>
      <vt:lpstr>What would happen if your phone was hacked?</vt:lpstr>
      <vt:lpstr>What would happen if your phone was hacked?</vt:lpstr>
      <vt:lpstr>What would happen if your phone was hacked?</vt:lpstr>
      <vt:lpstr>What would happen if your life was hacked?</vt:lpstr>
      <vt:lpstr>Any questions?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COMP3201: Cybersecurity</dc:title>
  <dc:creator>Microsoft Office User</dc:creator>
  <cp:lastModifiedBy>tio nogueras g. (gtn1n16)</cp:lastModifiedBy>
  <cp:revision>25</cp:revision>
  <dcterms:created xsi:type="dcterms:W3CDTF">2016-10-04T06:11:56Z</dcterms:created>
  <dcterms:modified xsi:type="dcterms:W3CDTF">2017-01-22T15:44:51Z</dcterms:modified>
</cp:coreProperties>
</file>

<file path=docProps/thumbnail.jpeg>
</file>